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313" r:id="rId23"/>
    <p:sldId id="286" r:id="rId24"/>
    <p:sldId id="272" r:id="rId25"/>
    <p:sldId id="271"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065" dt="2023-06-12T16:43:44.72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65854" autoAdjust="0"/>
  </p:normalViewPr>
  <p:slideViewPr>
    <p:cSldViewPr snapToGrid="0">
      <p:cViewPr varScale="1">
        <p:scale>
          <a:sx n="51" d="100"/>
          <a:sy n="51" d="100"/>
        </p:scale>
        <p:origin x="1332" y="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sldOrd">
      <pc:chgData name="Shahar Shalom" userId="c1657878-da89-43af-9535-4a8d3e59b096" providerId="ADAL" clId="{0DFD336B-F2C6-422F-A42F-66B4956C4F2A}" dt="2023-06-12T16:46:56.685" v="7729" actId="6549"/>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2T16:43:44.725" v="7666" actId="13926"/>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2T16:43:44.725" v="7666" actId="13926"/>
          <ac:graphicFrameMkLst>
            <pc:docMk/>
            <pc:sldMk cId="4081833817" sldId="270"/>
            <ac:graphicFrameMk id="3" creationId="{BFE5EF96-0A3F-96D2-C82D-1C85BF1780F2}"/>
          </ac:graphicFrameMkLst>
        </pc:graphicFrameChg>
      </pc:sldChg>
      <pc:sldChg chg="modNotesTx">
        <pc:chgData name="Shahar Shalom" userId="c1657878-da89-43af-9535-4a8d3e59b096" providerId="ADAL" clId="{0DFD336B-F2C6-422F-A42F-66B4956C4F2A}" dt="2023-06-12T16:46:56.685" v="7729" actId="6549"/>
        <pc:sldMkLst>
          <pc:docMk/>
          <pc:sldMk cId="1979155825" sldId="279"/>
        </pc:sldMkLst>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2T13:25:17.471" v="6050"/>
        <pc:sldMkLst>
          <pc:docMk/>
          <pc:sldMk cId="1553754167" sldId="283"/>
        </pc:sldMkLst>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1T14:57:36.108" v="5950" actId="14100"/>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2T16:07:11.301" v="7556" actId="21"/>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mod">
          <ac:chgData name="Shahar Shalom" userId="c1657878-da89-43af-9535-4a8d3e59b096" providerId="ADAL" clId="{0DFD336B-F2C6-422F-A42F-66B4956C4F2A}" dt="2023-06-12T13:22:17.707" v="6034" actId="14100"/>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2T13:25:19.355" v="6051"/>
        <pc:sldMkLst>
          <pc:docMk/>
          <pc:sldMk cId="1381085122" sldId="298"/>
        </pc:sldMkLst>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1T14:57:32.076" v="5949" actId="14100"/>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2T15:40:56.759" v="6942" actId="478"/>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2T15:50:22.730" v="7536" actId="1038"/>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2T15:49:12.311" v="7446"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2T16:38:57.692" v="7600"/>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2T16:38:12.260" v="7591" actId="1036"/>
          <ac:spMkLst>
            <pc:docMk/>
            <pc:sldMk cId="2892199398" sldId="301"/>
            <ac:spMk id="14" creationId="{18C67DC9-4652-0AC5-9282-E148638CBC08}"/>
          </ac:spMkLst>
        </pc:spChg>
        <pc:spChg chg="add mod">
          <ac:chgData name="Shahar Shalom" userId="c1657878-da89-43af-9535-4a8d3e59b096" providerId="ADAL" clId="{0DFD336B-F2C6-422F-A42F-66B4956C4F2A}" dt="2023-06-12T16:38:12.260" v="7591" actId="103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2T16:38:20.795" v="7593" actId="1076"/>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ac:chgData name="Shahar Shalom" userId="c1657878-da89-43af-9535-4a8d3e59b096" providerId="ADAL" clId="{0DFD336B-F2C6-422F-A42F-66B4956C4F2A}" dt="2023-06-12T16:38:12.260" v="7591"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ac:chgData name="Shahar Shalom" userId="c1657878-da89-43af-9535-4a8d3e59b096" providerId="ADAL" clId="{0DFD336B-F2C6-422F-A42F-66B4956C4F2A}" dt="2023-06-12T16:38:12.260" v="7591" actId="1036"/>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2T15:55:37.395" v="7538"/>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2T16:07:17.174" v="7559" actId="1076"/>
        <pc:sldMkLst>
          <pc:docMk/>
          <pc:sldMk cId="401177582" sldId="306"/>
        </pc:sldMkLst>
        <pc:spChg chg="add mod">
          <ac:chgData name="Shahar Shalom" userId="c1657878-da89-43af-9535-4a8d3e59b096" providerId="ADAL" clId="{0DFD336B-F2C6-422F-A42F-66B4956C4F2A}" dt="2023-06-12T13:22:46.713" v="6037" actId="1076"/>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pc:chgData name="Shahar Shalom" userId="c1657878-da89-43af-9535-4a8d3e59b096" providerId="ADAL" clId="{0DFD336B-F2C6-422F-A42F-66B4956C4F2A}" dt="2023-06-12T16:40:56.781" v="7664" actId="1076"/>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2T16:40:48.440" v="7661" actId="1076"/>
          <ac:spMkLst>
            <pc:docMk/>
            <pc:sldMk cId="1167303889" sldId="307"/>
            <ac:spMk id="14" creationId="{18C67DC9-4652-0AC5-9282-E148638CBC08}"/>
          </ac:spMkLst>
        </pc:spChg>
        <pc:spChg chg="mod">
          <ac:chgData name="Shahar Shalom" userId="c1657878-da89-43af-9535-4a8d3e59b096" providerId="ADAL" clId="{0DFD336B-F2C6-422F-A42F-66B4956C4F2A}" dt="2023-06-12T16:40:51.772" v="766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2T16:40:56.781" v="7664" actId="1076"/>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ac:chgData name="Shahar Shalom" userId="c1657878-da89-43af-9535-4a8d3e59b096" providerId="ADAL" clId="{0DFD336B-F2C6-422F-A42F-66B4956C4F2A}" dt="2023-06-12T16:40:39.717" v="7645" actId="14100"/>
          <ac:picMkLst>
            <pc:docMk/>
            <pc:sldMk cId="1167303889" sldId="307"/>
            <ac:picMk id="29" creationId="{8A5B14B1-7357-8AC1-FA20-E892AF3A2C6B}"/>
          </ac:picMkLst>
        </pc:picChg>
        <pc:picChg chg="add mod">
          <ac:chgData name="Shahar Shalom" userId="c1657878-da89-43af-9535-4a8d3e59b096" providerId="ADAL" clId="{0DFD336B-F2C6-422F-A42F-66B4956C4F2A}" dt="2023-06-12T16:40:43.343" v="7660" actId="1038"/>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FFFF0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FFFF0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מספר ילדים בבית -1</a:t>
          </a:r>
        </a:p>
      </dsp:txBody>
      <dsp:txXfrm>
        <a:off x="677589" y="3527889"/>
        <a:ext cx="1231406" cy="7388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מספר ילדים בבית -1</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כ"ג/סיון/תשפ"ג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לטבלה הקודמת אנחנו רואים פה את התוצאות של המודל שבודק את הקשר לתחלואה בשנה השניה לחיי התינוק. </a:t>
            </a:r>
          </a:p>
          <a:p>
            <a:pPr marL="0" indent="0" algn="r" rtl="1">
              <a:buFontTx/>
              <a:buNone/>
            </a:pPr>
            <a:r>
              <a:rPr lang="he-IL" dirty="0"/>
              <a:t>כאן כבר רואים שהמקדמים של כל קבוצות תאריכי הלידה מובהקים. </a:t>
            </a:r>
          </a:p>
          <a:p>
            <a:pPr marL="0" indent="0" algn="r" rtl="1">
              <a:buFontTx/>
              <a:buNone/>
            </a:pPr>
            <a:r>
              <a:rPr lang="he-IL" dirty="0"/>
              <a:t>בנוסף נראה שקיימת מגמת עלייה בסיכוי לחלות של תינות בשנה זו. </a:t>
            </a:r>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בחלק הזה ניתן לראות את הפרדיקציה לסיכוי של תינוק לחלות במחלה אוטופית בשנה הראשונה או השניה לחייו </a:t>
            </a:r>
          </a:p>
          <a:p>
            <a:pPr marL="171450" indent="-171450" algn="r" rtl="1">
              <a:buFontTx/>
              <a:buChar char="-"/>
            </a:pPr>
            <a:r>
              <a:rPr lang="he-IL" dirty="0"/>
              <a:t>בדומה לגרפים של המקדמים נראה כי בשנה הראשונה יש "בטן" אצל קבוצה 2 ולאחר מכן מגמת עלייה, </a:t>
            </a:r>
          </a:p>
          <a:p>
            <a:pPr marL="171450" indent="-171450" algn="r" rtl="1">
              <a:buFontTx/>
              <a:buChar char="-"/>
            </a:pP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בחלק זה יצרנו תחזית של הסיכוי לתינוק לחלות בשנה הראשונה לחייו לפי מאפיינים נפוצים של התינוקות- להקריא את המאפיינים, כאשר כל תצפית היא תינוק עם המאפיינים הרשומים ותאריך לידה אחר ברצף תאריכי הלידה שלנו.</a:t>
            </a:r>
          </a:p>
          <a:p>
            <a:pPr algn="r" rtl="1"/>
            <a:r>
              <a:rPr lang="he-IL" dirty="0"/>
              <a:t>מה שרואים בגרף זה את הסיכוי של אותו תינוק טיפוסי לחלות בשנה הראשונה לחייו בתאריכי הלידה השונים.</a:t>
            </a:r>
          </a:p>
          <a:p>
            <a:pPr algn="r" rtl="1"/>
            <a:r>
              <a:rPr lang="he-IL" dirty="0"/>
              <a:t>ניתן לראות שיש עלייה </a:t>
            </a:r>
            <a:r>
              <a:rPr lang="he-IL" dirty="0" err="1"/>
              <a:t>בהמלך</a:t>
            </a:r>
            <a:r>
              <a:rPr lang="he-IL" dirty="0"/>
              <a:t> תינוקות שכבר היו בני שנה כשהתפרצה הקורונה, לאחר מכן ירידה קלה אצל תינוקות שהשנה הראשונה שלהם הייתה במהלך הקורונה. ולאחר מכן ישנה עלייה.</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בגם בחלק זה יצרנו תינוק טיפוסי בדומה למאפיינים של התינוק הקודם רק שהפעם הפרדיקציה הינה על השנה הניה לחיי התינוק ולכן הפרדיקציה כוללת את הפרמטרים הבאים : להקריא.</a:t>
            </a:r>
          </a:p>
          <a:p>
            <a:pPr algn="r" rtl="1"/>
            <a:r>
              <a:rPr lang="he-IL" dirty="0"/>
              <a:t>בגרף רואים את הפרדיקציה של התינוק לחלות בשנה השנייה כתלות בתאריך הלידה שמשתנה.</a:t>
            </a:r>
          </a:p>
          <a:p>
            <a:pPr algn="r" rtl="1"/>
            <a:r>
              <a:rPr lang="he-IL" dirty="0"/>
              <a:t>כאן ניתן לראות עלייה עקבית בסיכוי לחולי בשנה השנייה ככל שהתינוק נולד אל תוך הקורונה</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a:ln>
                  <a:noFill/>
                </a:ln>
                <a:solidFill>
                  <a:srgbClr val="202124"/>
                </a:solidFill>
                <a:effectLst/>
                <a:latin typeface="Calibri Light" panose="020F0302020204030204" pitchFamily="34" charset="0"/>
                <a:cs typeface="Calibri Light" panose="020F0302020204030204" pitchFamily="34" charset="0"/>
              </a:rPr>
              <a:t>רגרסיה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לוגיסטית כמו רגרסיה לינארית חוקרת כיצד משתנים בלתי תלויים משפיעים על משתנה תלוי אחד על ידי הסתכלות על ערכי נתונים היסטוריים.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 רגרסיה לוגיבטית המשתנה המוסבר הוא אינדיקטור- כלומר הא מקבל את הערכים 0 או 1 כמו במקרה שלנו- חולה או לא חולה.</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בעצם במודל הלוגיסטי ישנה פונקציה לינארית של המשתנים המסבירים שקומבינציה בינם לבין מקדם שניתן להם מפיק משתנה המחזיר ערכים בין 0 ל-1 וכך ניתן לסווג לחולה/ לא חולה.</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ניתן גם לייצג את הפונקציה הלוגיסטית בתור סוכיי לוג-אודס-רשיו.</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תחת ההבנה שהמשתנה שאנחנו מנסות לבדוק הוא משתנה בינארי.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מה שאנחנו רואים בטבלה זה התוצאות של המודל הלוגיסטי, ליד כל משתנה מסביר שנכנס למודל אפשר לראות את המקדם (ההשפעה) של המשתנה על הסבירות לחלות במחלה אוטופית בשנה הראשונה. </a:t>
            </a:r>
          </a:p>
          <a:p>
            <a:pPr marL="0" indent="0" algn="r" rtl="1">
              <a:buFontTx/>
              <a:buNone/>
            </a:pPr>
            <a:r>
              <a:rPr lang="he-IL" dirty="0"/>
              <a:t>- משתנים שמסומנים בצהוב הם משתנים מובהקים סטטיסטית. </a:t>
            </a:r>
          </a:p>
          <a:p>
            <a:pPr marL="0" indent="0" algn="r" rtl="1">
              <a:buFontTx/>
              <a:buNone/>
            </a:pPr>
            <a:endParaRPr lang="he-IL" dirty="0"/>
          </a:p>
          <a:p>
            <a:pPr marL="0" indent="0" algn="r" rtl="1">
              <a:buFontTx/>
              <a:buNone/>
            </a:pPr>
            <a:r>
              <a:rPr lang="he-IL" dirty="0"/>
              <a:t>בגרף מוצגים המקדמים של כל קבוצת תאריכי לידה ברגרסיה (עם ר"ס ברמת מובהקות של 90%) </a:t>
            </a:r>
          </a:p>
          <a:p>
            <a:pPr marL="0" indent="0" algn="r" rtl="1">
              <a:buFontTx/>
              <a:buNone/>
            </a:pPr>
            <a:r>
              <a:rPr lang="he-IL" dirty="0"/>
              <a:t>כל קו מציג את המקדם של כל קבוצה כאשר קבוצת הביקורת שלנו היא קבוצת התינוקות שנולדו לפני הקורונה. </a:t>
            </a:r>
          </a:p>
          <a:p>
            <a:pPr marL="0" indent="0" algn="r" rtl="1">
              <a:buFontTx/>
              <a:buNone/>
            </a:pPr>
            <a:endParaRPr lang="he-IL" dirty="0"/>
          </a:p>
          <a:p>
            <a:pPr marL="0" indent="0" algn="r" rtl="1">
              <a:buFontTx/>
              <a:buNone/>
            </a:pPr>
            <a:r>
              <a:rPr lang="he-IL" dirty="0"/>
              <a:t>המקדם המובהק היחידי הוא המקדם של הקבוצה האחרונה (תינוקות שנולדו מפברואר 21) ונראה כי ההשפעה של תאריך הלידה כאן מגדילה באופן מובהק את הסיכוי לחלות במחלה אוטופית בשנה הראשונה לחיי התינוק.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emf"/><Relationship Id="rId12"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diagramColors" Target="../diagrams/colors4.xml"/><Relationship Id="rId5" Type="http://schemas.openxmlformats.org/officeDocument/2006/relationships/image" Target="../media/image12.jpeg"/><Relationship Id="rId10" Type="http://schemas.openxmlformats.org/officeDocument/2006/relationships/diagramQuickStyle" Target="../diagrams/quickStyle4.xml"/><Relationship Id="rId4" Type="http://schemas.microsoft.com/office/2007/relationships/hdphoto" Target="../media/hdphoto1.wdp"/><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4.png"/><Relationship Id="rId7" Type="http://schemas.openxmlformats.org/officeDocument/2006/relationships/diagramData" Target="../diagrams/data5.xml"/><Relationship Id="rId12"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jpeg"/><Relationship Id="rId11" Type="http://schemas.microsoft.com/office/2007/relationships/diagramDrawing" Target="../diagrams/drawing5.xml"/><Relationship Id="rId5" Type="http://schemas.openxmlformats.org/officeDocument/2006/relationships/image" Target="../media/image21.jpeg"/><Relationship Id="rId10" Type="http://schemas.openxmlformats.org/officeDocument/2006/relationships/diagramColors" Target="../diagrams/colors5.xml"/><Relationship Id="rId4" Type="http://schemas.microsoft.com/office/2007/relationships/hdphoto" Target="../media/hdphoto1.wdp"/><Relationship Id="rId9"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4.png"/><Relationship Id="rId7" Type="http://schemas.openxmlformats.org/officeDocument/2006/relationships/diagramLayout" Target="../diagrams/layout6.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Data" Target="../diagrams/data6.xml"/><Relationship Id="rId5" Type="http://schemas.openxmlformats.org/officeDocument/2006/relationships/image" Target="../media/image23.jpeg"/><Relationship Id="rId10" Type="http://schemas.microsoft.com/office/2007/relationships/diagramDrawing" Target="../diagrams/drawing6.xml"/><Relationship Id="rId4" Type="http://schemas.microsoft.com/office/2007/relationships/hdphoto" Target="../media/hdphoto1.wdp"/><Relationship Id="rId9" Type="http://schemas.openxmlformats.org/officeDocument/2006/relationships/diagramColors" Target="../diagrams/colors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4.png"/><Relationship Id="rId7" Type="http://schemas.openxmlformats.org/officeDocument/2006/relationships/diagramLayout" Target="../diagrams/layout7.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7.xml"/><Relationship Id="rId5" Type="http://schemas.openxmlformats.org/officeDocument/2006/relationships/image" Target="../media/image24.jpeg"/><Relationship Id="rId10" Type="http://schemas.microsoft.com/office/2007/relationships/diagramDrawing" Target="../diagrams/drawing7.xml"/><Relationship Id="rId4" Type="http://schemas.microsoft.com/office/2007/relationships/hdphoto" Target="../media/hdphoto1.wdp"/><Relationship Id="rId9" Type="http://schemas.openxmlformats.org/officeDocument/2006/relationships/diagramColors" Target="../diagrams/colors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5.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10101" y="5155235"/>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72424" y="79048"/>
            <a:ext cx="5063344" cy="3748366"/>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2649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0" y="46616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5DB0473-DC03-106C-BEFD-3BAF475FE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2310" y="1444473"/>
            <a:ext cx="6780179" cy="5085134"/>
          </a:xfrm>
          <a:prstGeom prst="rect">
            <a:avLst/>
          </a:prstGeom>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5923" y="2302050"/>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7462" y="2319941"/>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5835" y="2862423"/>
            <a:ext cx="5222168" cy="3916626"/>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3724" y="2844531"/>
            <a:ext cx="5222168" cy="3916626"/>
          </a:xfrm>
          <a:prstGeom prst="rect">
            <a:avLst/>
          </a:prstGeom>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7"/>
          <a:stretch>
            <a:fillRect/>
          </a:stretch>
        </p:blipFill>
        <p:spPr>
          <a:xfrm>
            <a:off x="9267726" y="887130"/>
            <a:ext cx="2628900" cy="1117600"/>
          </a:xfrm>
          <a:prstGeom prst="rect">
            <a:avLst/>
          </a:prstGeom>
        </p:spPr>
      </p:pic>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367786030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3">
            <a:extLst>
              <a:ext uri="{28A0092B-C50C-407E-A947-70E740481C1C}">
                <a14:useLocalDpi xmlns:a14="http://schemas.microsoft.com/office/drawing/2010/main" val="0"/>
              </a:ext>
            </a:extLst>
          </a:blip>
          <a:srcRect l="83233" t="38746" r="443" b="39176"/>
          <a:stretch/>
        </p:blipFill>
        <p:spPr>
          <a:xfrm>
            <a:off x="10781246" y="5460869"/>
            <a:ext cx="1115380" cy="905104"/>
          </a:xfrm>
          <a:prstGeom prst="rect">
            <a:avLst/>
          </a:prstGeom>
        </p:spPr>
      </p:pic>
    </p:spTree>
    <p:extLst>
      <p:ext uri="{BB962C8B-B14F-4D97-AF65-F5344CB8AC3E}">
        <p14:creationId xmlns:p14="http://schemas.microsoft.com/office/powerpoint/2010/main" val="28921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20%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7" y="1983572"/>
            <a:ext cx="6260699" cy="4695524"/>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2110594" y="5077172"/>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154015" y="4087351"/>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94183" y="5074532"/>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29000"/>
            <a:ext cx="5483110" cy="90243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856F60-C5ED-5098-CBA4-4087AAA8E70A}"/>
              </a:ext>
            </a:extLst>
          </p:cNvPr>
          <p:cNvSpPr/>
          <p:nvPr/>
        </p:nvSpPr>
        <p:spPr>
          <a:xfrm>
            <a:off x="94183" y="728532"/>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04F8C26-FBA1-086D-B99C-16399B58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627" y="1789310"/>
            <a:ext cx="6610190" cy="4957643"/>
          </a:xfrm>
          <a:prstGeom prst="rect">
            <a:avLst/>
          </a:prstGeom>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00899" y="5107683"/>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33DB8D3-4D66-31F0-2EA8-25DBE49DAE5F}"/>
              </a:ext>
            </a:extLst>
          </p:cNvPr>
          <p:cNvSpPr/>
          <p:nvPr/>
        </p:nvSpPr>
        <p:spPr>
          <a:xfrm>
            <a:off x="4830" y="629518"/>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7A99303-3C03-CCF7-F036-BB5BADD161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013" y="1846169"/>
            <a:ext cx="6610190" cy="4957643"/>
          </a:xfrm>
          <a:prstGeom prst="rect">
            <a:avLst/>
          </a:prstGeom>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863040" y="229492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54954" y="229492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876" y="2868706"/>
            <a:ext cx="5252796" cy="3939597"/>
          </a:xfrm>
          <a:prstGeom prst="rect">
            <a:avLst/>
          </a:prstGeom>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6795" y="2868707"/>
            <a:ext cx="5252796" cy="3939597"/>
          </a:xfrm>
          <a:prstGeom prst="rect">
            <a:avLst/>
          </a:prstGeom>
        </p:spPr>
      </p:pic>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1500963425"/>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2">
            <a:extLst>
              <a:ext uri="{28A0092B-C50C-407E-A947-70E740481C1C}">
                <a14:useLocalDpi xmlns:a14="http://schemas.microsoft.com/office/drawing/2010/main" val="0"/>
              </a:ext>
            </a:extLst>
          </a:blip>
          <a:srcRect l="83233" t="38746" r="443" b="39176"/>
          <a:stretch/>
        </p:blipFill>
        <p:spPr>
          <a:xfrm>
            <a:off x="10527594" y="5179723"/>
            <a:ext cx="1399201" cy="1135418"/>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&amp;</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659008792"/>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1"/>
            <a:ext cx="8309892" cy="6232419"/>
          </a:xfrm>
          <a:prstGeom prst="rect">
            <a:avLst/>
          </a:prstGeom>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2892399534"/>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Tree>
    <p:extLst>
      <p:ext uri="{BB962C8B-B14F-4D97-AF65-F5344CB8AC3E}">
        <p14:creationId xmlns:p14="http://schemas.microsoft.com/office/powerpoint/2010/main" val="2601975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399277478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77097" y="5107685"/>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6"/>
          <a:stretch>
            <a:fillRect/>
          </a:stretch>
        </p:blipFill>
        <p:spPr>
          <a:xfrm>
            <a:off x="79511" y="126598"/>
            <a:ext cx="5173289" cy="3302401"/>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42126" y="2765811"/>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10551"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23B50AB-23EF-2882-047F-478C355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2836" y="1400075"/>
            <a:ext cx="6759652" cy="5069738"/>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72181</TotalTime>
  <Words>2472</Words>
  <Application>Microsoft Office PowerPoint</Application>
  <PresentationFormat>Widescreen</PresentationFormat>
  <Paragraphs>316</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Shahar Shalom</cp:lastModifiedBy>
  <cp:revision>110</cp:revision>
  <dcterms:created xsi:type="dcterms:W3CDTF">2023-01-08T16:55:44Z</dcterms:created>
  <dcterms:modified xsi:type="dcterms:W3CDTF">2023-06-12T16:46:57Z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